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D6A12-7989-4303-98C7-996AF602941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C171AB36-3DF3-4FFB-A966-9519EC1CEA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Knowledge: ( What ?)</a:t>
          </a: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questions do experts ask?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do they need to know about?</a:t>
          </a:r>
          <a:r>
            <a:rPr kumimoji="0" lang="en-GB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17FE09E-452B-4DFC-BEB8-928972FBE5BC}" type="parTrans" cxnId="{210D0261-80A3-4C57-B478-4B21A9661D6F}">
      <dgm:prSet/>
      <dgm:spPr/>
      <dgm:t>
        <a:bodyPr/>
        <a:lstStyle/>
        <a:p>
          <a:endParaRPr lang="en-IE"/>
        </a:p>
      </dgm:t>
    </dgm:pt>
    <dgm:pt modelId="{BED9F944-591F-463C-8C80-37B6C7C29E12}" type="sibTrans" cxnId="{210D0261-80A3-4C57-B478-4B21A9661D6F}">
      <dgm:prSet/>
      <dgm:spPr/>
      <dgm:t>
        <a:bodyPr/>
        <a:lstStyle/>
        <a:p>
          <a:endParaRPr lang="en-IE"/>
        </a:p>
      </dgm:t>
    </dgm:pt>
    <dgm:pt modelId="{325F2209-A871-41FA-A3FF-80406B75D8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Methods: (How?)</a:t>
          </a: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How do experts find out?  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6C2C90A-0CD7-46E3-9D64-83DA600C8B8E}" type="parTrans" cxnId="{6C51794C-E35C-4EE0-B583-3E8A0AED2FB0}">
      <dgm:prSet/>
      <dgm:spPr/>
      <dgm:t>
        <a:bodyPr/>
        <a:lstStyle/>
        <a:p>
          <a:endParaRPr lang="en-IE"/>
        </a:p>
      </dgm:t>
    </dgm:pt>
    <dgm:pt modelId="{01FEF91A-CC16-47BA-B7A3-B9B37CE5B4CF}" type="sibTrans" cxnId="{6C51794C-E35C-4EE0-B583-3E8A0AED2FB0}">
      <dgm:prSet/>
      <dgm:spPr/>
      <dgm:t>
        <a:bodyPr/>
        <a:lstStyle/>
        <a:p>
          <a:endParaRPr lang="en-IE"/>
        </a:p>
      </dgm:t>
    </dgm:pt>
    <dgm:pt modelId="{F69F4907-ED6E-4444-83F8-5EFD3F504B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Purposes (Why?)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Why do they do what they do? What is the goal?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 do experts use what they know? 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6ACB54E-D0BA-4367-A4A7-A2B7F6BE7843}" type="parTrans" cxnId="{CEE5E079-CEAD-419B-B478-B963F1674F05}">
      <dgm:prSet/>
      <dgm:spPr/>
      <dgm:t>
        <a:bodyPr/>
        <a:lstStyle/>
        <a:p>
          <a:endParaRPr lang="en-IE"/>
        </a:p>
      </dgm:t>
    </dgm:pt>
    <dgm:pt modelId="{71021148-A953-46F1-83C0-4B8C9DB43E4C}" type="sibTrans" cxnId="{CEE5E079-CEAD-419B-B478-B963F1674F05}">
      <dgm:prSet/>
      <dgm:spPr/>
      <dgm:t>
        <a:bodyPr/>
        <a:lstStyle/>
        <a:p>
          <a:endParaRPr lang="en-IE"/>
        </a:p>
      </dgm:t>
    </dgm:pt>
    <dgm:pt modelId="{A39134B8-FB58-446C-A818-3DE5C72387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Forms (How Expressed?)</a:t>
          </a: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do experts communicate?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are the tools of the discipline? 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C5F2271-9D84-46D2-B3BD-D4B5115B82A6}" type="parTrans" cxnId="{9FD4D022-95E9-4B2D-B33A-E70D7B2D5AFC}">
      <dgm:prSet/>
      <dgm:spPr/>
      <dgm:t>
        <a:bodyPr/>
        <a:lstStyle/>
        <a:p>
          <a:endParaRPr lang="en-IE"/>
        </a:p>
      </dgm:t>
    </dgm:pt>
    <dgm:pt modelId="{38BAAB9F-9802-4236-BFE1-40B82F066F11}" type="sibTrans" cxnId="{9FD4D022-95E9-4B2D-B33A-E70D7B2D5AFC}">
      <dgm:prSet/>
      <dgm:spPr/>
      <dgm:t>
        <a:bodyPr/>
        <a:lstStyle/>
        <a:p>
          <a:endParaRPr lang="en-IE"/>
        </a:p>
      </dgm:t>
    </dgm:pt>
    <dgm:pt modelId="{80D84D93-72B3-4CDD-867C-59E170C8FA92}" type="pres">
      <dgm:prSet presAssocID="{DD3D6A12-7989-4303-98C7-996AF6029412}" presName="compositeShape" presStyleCnt="0">
        <dgm:presLayoutVars>
          <dgm:chMax val="7"/>
          <dgm:dir/>
          <dgm:resizeHandles val="exact"/>
        </dgm:presLayoutVars>
      </dgm:prSet>
      <dgm:spPr/>
    </dgm:pt>
    <dgm:pt modelId="{F03202B5-303E-4714-879D-BC92BAF07C3A}" type="pres">
      <dgm:prSet presAssocID="{C171AB36-3DF3-4FFB-A966-9519EC1CEA50}" presName="circ1" presStyleLbl="vennNode1" presStyleIdx="0" presStyleCnt="4"/>
      <dgm:spPr/>
      <dgm:t>
        <a:bodyPr/>
        <a:lstStyle/>
        <a:p>
          <a:endParaRPr lang="en-IE"/>
        </a:p>
      </dgm:t>
    </dgm:pt>
    <dgm:pt modelId="{E471BDD8-D194-4ADA-8AF1-5AC6A650B223}" type="pres">
      <dgm:prSet presAssocID="{C171AB36-3DF3-4FFB-A966-9519EC1CEA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3AED43F-EAEE-4A94-9465-D790D5FD826C}" type="pres">
      <dgm:prSet presAssocID="{325F2209-A871-41FA-A3FF-80406B75D8B8}" presName="circ2" presStyleLbl="vennNode1" presStyleIdx="1" presStyleCnt="4"/>
      <dgm:spPr/>
      <dgm:t>
        <a:bodyPr/>
        <a:lstStyle/>
        <a:p>
          <a:endParaRPr lang="en-IE"/>
        </a:p>
      </dgm:t>
    </dgm:pt>
    <dgm:pt modelId="{EDA167B4-E344-4322-A573-DA06D087EEEC}" type="pres">
      <dgm:prSet presAssocID="{325F2209-A871-41FA-A3FF-80406B75D8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37D4544-F83B-4474-B211-9896D2FBB58B}" type="pres">
      <dgm:prSet presAssocID="{F69F4907-ED6E-4444-83F8-5EFD3F504B6C}" presName="circ3" presStyleLbl="vennNode1" presStyleIdx="2" presStyleCnt="4"/>
      <dgm:spPr/>
      <dgm:t>
        <a:bodyPr/>
        <a:lstStyle/>
        <a:p>
          <a:endParaRPr lang="en-IE"/>
        </a:p>
      </dgm:t>
    </dgm:pt>
    <dgm:pt modelId="{A736E391-3E76-4798-B823-EF3C84F9316D}" type="pres">
      <dgm:prSet presAssocID="{F69F4907-ED6E-4444-83F8-5EFD3F504B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8B954C8-5BE9-4365-B395-9A3503FD1329}" type="pres">
      <dgm:prSet presAssocID="{A39134B8-FB58-446C-A818-3DE5C72387A3}" presName="circ4" presStyleLbl="vennNode1" presStyleIdx="3" presStyleCnt="4"/>
      <dgm:spPr/>
      <dgm:t>
        <a:bodyPr/>
        <a:lstStyle/>
        <a:p>
          <a:endParaRPr lang="en-IE"/>
        </a:p>
      </dgm:t>
    </dgm:pt>
    <dgm:pt modelId="{F606ADAE-F0FF-42B7-859D-7AF53AB9ACB8}" type="pres">
      <dgm:prSet presAssocID="{A39134B8-FB58-446C-A818-3DE5C72387A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CEE5E079-CEAD-419B-B478-B963F1674F05}" srcId="{DD3D6A12-7989-4303-98C7-996AF6029412}" destId="{F69F4907-ED6E-4444-83F8-5EFD3F504B6C}" srcOrd="2" destOrd="0" parTransId="{86ACB54E-D0BA-4367-A4A7-A2B7F6BE7843}" sibTransId="{71021148-A953-46F1-83C0-4B8C9DB43E4C}"/>
    <dgm:cxn modelId="{6C51794C-E35C-4EE0-B583-3E8A0AED2FB0}" srcId="{DD3D6A12-7989-4303-98C7-996AF6029412}" destId="{325F2209-A871-41FA-A3FF-80406B75D8B8}" srcOrd="1" destOrd="0" parTransId="{46C2C90A-0CD7-46E3-9D64-83DA600C8B8E}" sibTransId="{01FEF91A-CC16-47BA-B7A3-B9B37CE5B4CF}"/>
    <dgm:cxn modelId="{CBE51DC1-9326-4DAD-9314-E535CAD35468}" type="presOf" srcId="{F69F4907-ED6E-4444-83F8-5EFD3F504B6C}" destId="{537D4544-F83B-4474-B211-9896D2FBB58B}" srcOrd="0" destOrd="0" presId="urn:microsoft.com/office/officeart/2005/8/layout/venn1"/>
    <dgm:cxn modelId="{F7B4052D-0129-47CF-B2D8-F6362405C6D7}" type="presOf" srcId="{325F2209-A871-41FA-A3FF-80406B75D8B8}" destId="{03AED43F-EAEE-4A94-9465-D790D5FD826C}" srcOrd="0" destOrd="0" presId="urn:microsoft.com/office/officeart/2005/8/layout/venn1"/>
    <dgm:cxn modelId="{1BDBEFCB-9E50-4250-AF1B-ADEE8A299691}" type="presOf" srcId="{F69F4907-ED6E-4444-83F8-5EFD3F504B6C}" destId="{A736E391-3E76-4798-B823-EF3C84F9316D}" srcOrd="1" destOrd="0" presId="urn:microsoft.com/office/officeart/2005/8/layout/venn1"/>
    <dgm:cxn modelId="{A6893193-7C51-4509-B1D5-548DF5398C7C}" type="presOf" srcId="{C171AB36-3DF3-4FFB-A966-9519EC1CEA50}" destId="{E471BDD8-D194-4ADA-8AF1-5AC6A650B223}" srcOrd="1" destOrd="0" presId="urn:microsoft.com/office/officeart/2005/8/layout/venn1"/>
    <dgm:cxn modelId="{4C8F732D-123A-486A-8FD2-AD904F62D170}" type="presOf" srcId="{325F2209-A871-41FA-A3FF-80406B75D8B8}" destId="{EDA167B4-E344-4322-A573-DA06D087EEEC}" srcOrd="1" destOrd="0" presId="urn:microsoft.com/office/officeart/2005/8/layout/venn1"/>
    <dgm:cxn modelId="{9FD4D022-95E9-4B2D-B33A-E70D7B2D5AFC}" srcId="{DD3D6A12-7989-4303-98C7-996AF6029412}" destId="{A39134B8-FB58-446C-A818-3DE5C72387A3}" srcOrd="3" destOrd="0" parTransId="{2C5F2271-9D84-46D2-B3BD-D4B5115B82A6}" sibTransId="{38BAAB9F-9802-4236-BFE1-40B82F066F11}"/>
    <dgm:cxn modelId="{B19BB14A-6E68-4083-ADEC-2DD67FCE0CF3}" type="presOf" srcId="{DD3D6A12-7989-4303-98C7-996AF6029412}" destId="{80D84D93-72B3-4CDD-867C-59E170C8FA92}" srcOrd="0" destOrd="0" presId="urn:microsoft.com/office/officeart/2005/8/layout/venn1"/>
    <dgm:cxn modelId="{D12E02B6-394E-452B-9D54-4CAE7D819F6A}" type="presOf" srcId="{A39134B8-FB58-446C-A818-3DE5C72387A3}" destId="{F606ADAE-F0FF-42B7-859D-7AF53AB9ACB8}" srcOrd="1" destOrd="0" presId="urn:microsoft.com/office/officeart/2005/8/layout/venn1"/>
    <dgm:cxn modelId="{04B69177-FE9B-4386-8B5F-A848000D2501}" type="presOf" srcId="{C171AB36-3DF3-4FFB-A966-9519EC1CEA50}" destId="{F03202B5-303E-4714-879D-BC92BAF07C3A}" srcOrd="0" destOrd="0" presId="urn:microsoft.com/office/officeart/2005/8/layout/venn1"/>
    <dgm:cxn modelId="{138C9D22-DD74-460F-A772-E3F2D234D57E}" type="presOf" srcId="{A39134B8-FB58-446C-A818-3DE5C72387A3}" destId="{B8B954C8-5BE9-4365-B395-9A3503FD1329}" srcOrd="0" destOrd="0" presId="urn:microsoft.com/office/officeart/2005/8/layout/venn1"/>
    <dgm:cxn modelId="{210D0261-80A3-4C57-B478-4B21A9661D6F}" srcId="{DD3D6A12-7989-4303-98C7-996AF6029412}" destId="{C171AB36-3DF3-4FFB-A966-9519EC1CEA50}" srcOrd="0" destOrd="0" parTransId="{317FE09E-452B-4DFC-BEB8-928972FBE5BC}" sibTransId="{BED9F944-591F-463C-8C80-37B6C7C29E12}"/>
    <dgm:cxn modelId="{75AFD8D4-8F6F-4421-A847-0BE1491864A7}" type="presParOf" srcId="{80D84D93-72B3-4CDD-867C-59E170C8FA92}" destId="{F03202B5-303E-4714-879D-BC92BAF07C3A}" srcOrd="0" destOrd="0" presId="urn:microsoft.com/office/officeart/2005/8/layout/venn1"/>
    <dgm:cxn modelId="{5379CBE2-2522-415B-9799-3377949592F0}" type="presParOf" srcId="{80D84D93-72B3-4CDD-867C-59E170C8FA92}" destId="{E471BDD8-D194-4ADA-8AF1-5AC6A650B223}" srcOrd="1" destOrd="0" presId="urn:microsoft.com/office/officeart/2005/8/layout/venn1"/>
    <dgm:cxn modelId="{F29F45CE-2567-46D4-9941-E59573B4D369}" type="presParOf" srcId="{80D84D93-72B3-4CDD-867C-59E170C8FA92}" destId="{03AED43F-EAEE-4A94-9465-D790D5FD826C}" srcOrd="2" destOrd="0" presId="urn:microsoft.com/office/officeart/2005/8/layout/venn1"/>
    <dgm:cxn modelId="{4F1D3BE0-7065-4CA3-9C4A-32D52BE266A7}" type="presParOf" srcId="{80D84D93-72B3-4CDD-867C-59E170C8FA92}" destId="{EDA167B4-E344-4322-A573-DA06D087EEEC}" srcOrd="3" destOrd="0" presId="urn:microsoft.com/office/officeart/2005/8/layout/venn1"/>
    <dgm:cxn modelId="{3FA1E379-1169-430A-B866-578C78023B2C}" type="presParOf" srcId="{80D84D93-72B3-4CDD-867C-59E170C8FA92}" destId="{537D4544-F83B-4474-B211-9896D2FBB58B}" srcOrd="4" destOrd="0" presId="urn:microsoft.com/office/officeart/2005/8/layout/venn1"/>
    <dgm:cxn modelId="{ECE10B48-E259-4171-B8B2-E5C3826D04A4}" type="presParOf" srcId="{80D84D93-72B3-4CDD-867C-59E170C8FA92}" destId="{A736E391-3E76-4798-B823-EF3C84F9316D}" srcOrd="5" destOrd="0" presId="urn:microsoft.com/office/officeart/2005/8/layout/venn1"/>
    <dgm:cxn modelId="{47D42D94-06B5-404A-A23C-FA26029C9DD5}" type="presParOf" srcId="{80D84D93-72B3-4CDD-867C-59E170C8FA92}" destId="{B8B954C8-5BE9-4365-B395-9A3503FD1329}" srcOrd="6" destOrd="0" presId="urn:microsoft.com/office/officeart/2005/8/layout/venn1"/>
    <dgm:cxn modelId="{F99E95CF-9B6F-4C83-B2A3-4F447748FE47}" type="presParOf" srcId="{80D84D93-72B3-4CDD-867C-59E170C8FA92}" destId="{F606ADAE-F0FF-42B7-859D-7AF53AB9ACB8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202B5-303E-4714-879D-BC92BAF07C3A}">
      <dsp:nvSpPr>
        <dsp:cNvPr id="0" name=""/>
        <dsp:cNvSpPr/>
      </dsp:nvSpPr>
      <dsp:spPr>
        <a:xfrm>
          <a:off x="2936811" y="45307"/>
          <a:ext cx="2355977" cy="23559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Knowledge: ( What ?)</a:t>
          </a: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questions do experts ask?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do they need to know about?</a:t>
          </a:r>
          <a:r>
            <a:rPr kumimoji="0" lang="en-GB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endParaRPr kumimoji="0" lang="en-US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208655" y="362457"/>
        <a:ext cx="1812290" cy="747569"/>
      </dsp:txXfrm>
    </dsp:sp>
    <dsp:sp modelId="{03AED43F-EAEE-4A94-9465-D790D5FD826C}">
      <dsp:nvSpPr>
        <dsp:cNvPr id="0" name=""/>
        <dsp:cNvSpPr/>
      </dsp:nvSpPr>
      <dsp:spPr>
        <a:xfrm>
          <a:off x="3978878" y="1087373"/>
          <a:ext cx="2355977" cy="23559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Methods: (How?)</a:t>
          </a: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How do experts find out?  </a:t>
          </a:r>
          <a:endParaRPr kumimoji="0" lang="en-US" alt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247481" y="1359217"/>
        <a:ext cx="906145" cy="1812290"/>
      </dsp:txXfrm>
    </dsp:sp>
    <dsp:sp modelId="{537D4544-F83B-4474-B211-9896D2FBB58B}">
      <dsp:nvSpPr>
        <dsp:cNvPr id="0" name=""/>
        <dsp:cNvSpPr/>
      </dsp:nvSpPr>
      <dsp:spPr>
        <a:xfrm>
          <a:off x="2936811" y="2129440"/>
          <a:ext cx="2355977" cy="23559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Purposes (Why?)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Why do they do what they do? What is the goal?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 do experts use what they know? </a:t>
          </a:r>
          <a:endParaRPr kumimoji="0" lang="en-US" alt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208655" y="3420697"/>
        <a:ext cx="1812290" cy="747569"/>
      </dsp:txXfrm>
    </dsp:sp>
    <dsp:sp modelId="{B8B954C8-5BE9-4365-B395-9A3503FD1329}">
      <dsp:nvSpPr>
        <dsp:cNvPr id="0" name=""/>
        <dsp:cNvSpPr/>
      </dsp:nvSpPr>
      <dsp:spPr>
        <a:xfrm>
          <a:off x="1894744" y="1087373"/>
          <a:ext cx="2355977" cy="23559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Forms (How Expressed?)</a:t>
          </a: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do experts communicate?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are the tools of the discipline? </a:t>
          </a:r>
          <a:endParaRPr kumimoji="0" lang="en-US" alt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075973" y="1359217"/>
        <a:ext cx="906145" cy="1812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0C162-2AAE-4809-8CE8-037DF6E42AF0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429F1-1C91-47DB-8A86-1BBE8203D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7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94BCA-33DE-40C4-82C1-7DB264E4DEC4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548D61-43EA-4D99-9455-223C3BC6BC9D}" type="slidenum">
              <a:rPr lang="en-US" altLang="en-US">
                <a:latin typeface="Times New Roman" charset="0"/>
              </a:rPr>
              <a:pPr/>
              <a:t>3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5" y="868521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EEEBE6B-6FCB-40CB-970A-92DDDCC8953D}" type="slidenum">
              <a:rPr lang="en-US" altLang="en-US" sz="1200">
                <a:latin typeface="Calibri" pitchFamily="34" charset="0"/>
              </a:rPr>
              <a:pPr algn="r" eaLnBrk="1" hangingPunct="1"/>
              <a:t>3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402"/>
            <a:ext cx="54864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1778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A2F7C0-20C5-4E5C-8735-A2A465231F0D}" type="datetime1">
              <a:rPr lang="en-GB" smtClean="0"/>
              <a:t>26/02/2016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9B1-B52A-4025-B969-6CAA89A28CAD}" type="datetime1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F66B35-CF31-4E99-A02A-EF1D9F85E68D}" type="datetime1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1068-5F7F-4044-A7F9-6365E8540C9B}" type="datetime1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ECD2-16C2-4A72-9856-17A597D97234}" type="datetime1">
              <a:rPr lang="en-GB" smtClean="0"/>
              <a:t>26/02/2016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42045D-3C65-473B-9C12-BFDF58D68388}" type="datetime1">
              <a:rPr lang="en-GB" smtClean="0"/>
              <a:t>26/02/2016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BBA854-29B3-475C-90D9-1C1C9763BD0D}" type="datetime1">
              <a:rPr lang="en-GB" smtClean="0"/>
              <a:t>26/02/2016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88CC-9E70-40B7-888B-B11E4B5335AB}" type="datetime1">
              <a:rPr lang="en-GB" smtClean="0"/>
              <a:t>26/02/2016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14F1-592B-4495-8539-5F80AFA45795}" type="datetime1">
              <a:rPr lang="en-GB" smtClean="0"/>
              <a:t>26/02/2016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7781-E94B-466C-8BFD-249D64C7E7F5}" type="datetime1">
              <a:rPr lang="en-GB" smtClean="0"/>
              <a:t>26/02/2016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37481A-89AE-4144-9AD9-0C300226C407}" type="datetime1">
              <a:rPr lang="en-GB" smtClean="0"/>
              <a:t>26/02/2016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436EC0-4A45-4440-AD24-5B66094C2413}" type="datetime1">
              <a:rPr lang="en-GB" smtClean="0"/>
              <a:t>26/02/2016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mmccarthy@ucc.ie</a:t>
            </a: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E2A847-CE2A-43A1-9C48-255EC84B759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BIRPKuVngQ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p4tzDS11ky8" TargetMode="External"/><Relationship Id="rId3" Type="http://schemas.openxmlformats.org/officeDocument/2006/relationships/hyperlink" Target="https://youtu.be/JWNGFPltAZU" TargetMode="External"/><Relationship Id="rId7" Type="http://schemas.openxmlformats.org/officeDocument/2006/relationships/hyperlink" Target="https://youtu.be/mJstnQzspXs" TargetMode="External"/><Relationship Id="rId2" Type="http://schemas.openxmlformats.org/officeDocument/2006/relationships/hyperlink" Target="https://youtu.be/urU8WWoce2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youtu.be/LrHpVChceUg" TargetMode="External"/><Relationship Id="rId5" Type="http://schemas.openxmlformats.org/officeDocument/2006/relationships/hyperlink" Target="https://youtu.be/H5CANNGEK_s" TargetMode="External"/><Relationship Id="rId4" Type="http://schemas.openxmlformats.org/officeDocument/2006/relationships/hyperlink" Target="https://youtu.be/udgaabV7mKU" TargetMode="External"/><Relationship Id="rId9" Type="http://schemas.openxmlformats.org/officeDocument/2006/relationships/hyperlink" Target="https://youtu.be/IZLt2hhSTko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photos/1VZZiag3nSw4KDLq6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ey0AQ7ASRI" TargetMode="External"/><Relationship Id="rId2" Type="http://schemas.openxmlformats.org/officeDocument/2006/relationships/hyperlink" Target="https://youtu.be/qBIRPKuVngQ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Video Production and Process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I have used Video in developing an online Postgraduate Certificate in Teaching and Learning in Higher Education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4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clips /film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Have used much of the Hollywood canon to introduce the good, the bad and the ugly in Teaching and Learning in Higher Education </a:t>
            </a:r>
          </a:p>
          <a:p>
            <a:r>
              <a:rPr lang="en-GB" dirty="0" smtClean="0"/>
              <a:t>Advantage: engages colleagues; starts where they are ; gentle critique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Wizard of Oz</a:t>
            </a:r>
          </a:p>
          <a:p>
            <a:r>
              <a:rPr lang="en-GB" dirty="0" smtClean="0"/>
              <a:t>Stand and Deliver</a:t>
            </a:r>
          </a:p>
          <a:p>
            <a:r>
              <a:rPr lang="en-GB" dirty="0" smtClean="0"/>
              <a:t>Mona Lisa Smile </a:t>
            </a:r>
          </a:p>
          <a:p>
            <a:r>
              <a:rPr lang="en-GB" dirty="0" smtClean="0"/>
              <a:t>The Mirror has Two Faces </a:t>
            </a:r>
          </a:p>
          <a:p>
            <a:r>
              <a:rPr lang="en-GB" dirty="0" smtClean="0"/>
              <a:t>The Five Minute University </a:t>
            </a:r>
          </a:p>
          <a:p>
            <a:r>
              <a:rPr lang="en-GB" dirty="0" err="1" smtClean="0"/>
              <a:t>Oleana</a:t>
            </a:r>
            <a:r>
              <a:rPr lang="en-GB" dirty="0" smtClean="0"/>
              <a:t> </a:t>
            </a:r>
          </a:p>
          <a:p>
            <a:r>
              <a:rPr lang="en-GB" dirty="0" smtClean="0"/>
              <a:t>Dead Poet’s Society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96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g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609600"/>
            <a:ext cx="6929486" cy="4819664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21018" cy="365125"/>
          </a:xfrm>
        </p:spPr>
        <p:txBody>
          <a:bodyPr/>
          <a:lstStyle/>
          <a:p>
            <a:r>
              <a:rPr lang="en-IE" smtClean="0"/>
              <a:t>mmccarthy@ucc.ie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mtClean="0"/>
              <a:t>mmccarthy@ucc.ie</a:t>
            </a:r>
            <a:endParaRPr lang="en-GB" altLang="en-US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800" kern="1200" cap="all" dirty="0">
                <a:effectLst>
                  <a:reflection blurRad="12700" stA="48000" endA="300" endPos="55000" dir="5400000" sy="-90000" algn="bl" rotWithShape="0"/>
                </a:effectLst>
              </a:rPr>
              <a:t>The Dimensions of Disciplinary </a:t>
            </a:r>
            <a:r>
              <a:rPr lang="en-GB" sz="38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Understanding (PZ Harvard)</a:t>
            </a:r>
            <a:endParaRPr lang="en-US" sz="380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037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200">
              <a:solidFill>
                <a:srgbClr val="D38E27"/>
              </a:solidFill>
              <a:latin typeface="Franklin Gothic Book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66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– Audio Visual Studio Recordings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Use video to create brief introductions to all sections of each module </a:t>
            </a:r>
          </a:p>
          <a:p>
            <a:r>
              <a:rPr lang="en-GB" dirty="0" smtClean="0"/>
              <a:t>Advantage: an opportunity to orientate and engage participants and keep course cohesion </a:t>
            </a:r>
          </a:p>
          <a:p>
            <a:r>
              <a:rPr lang="en-GB" dirty="0" smtClean="0"/>
              <a:t>Challenge: making it personal so that each feels included: knowing your audience – speaking to them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TL 6003 – Video Introductions to : </a:t>
            </a:r>
          </a:p>
          <a:p>
            <a:r>
              <a:rPr lang="en-GB" dirty="0" smtClean="0"/>
              <a:t>Teaching Places, Learning Spaces </a:t>
            </a:r>
          </a:p>
          <a:p>
            <a:r>
              <a:rPr lang="en-GB" dirty="0" smtClean="0"/>
              <a:t>Learning how to Learn </a:t>
            </a:r>
          </a:p>
          <a:p>
            <a:r>
              <a:rPr lang="en-GB" dirty="0" smtClean="0"/>
              <a:t>Different Folks- Different Strokes</a:t>
            </a:r>
          </a:p>
          <a:p>
            <a:r>
              <a:rPr lang="en-GB" dirty="0" err="1" smtClean="0"/>
              <a:t>Assidere</a:t>
            </a:r>
            <a:r>
              <a:rPr lang="en-GB" dirty="0" smtClean="0"/>
              <a:t>: Sitting beside our Students </a:t>
            </a:r>
          </a:p>
          <a:p>
            <a:r>
              <a:rPr lang="en-GB" dirty="0" smtClean="0"/>
              <a:t>Reflection : Bringing it all back </a:t>
            </a:r>
            <a:r>
              <a:rPr lang="en-GB" dirty="0" err="1" smtClean="0"/>
              <a:t>Holme</a:t>
            </a:r>
            <a:r>
              <a:rPr lang="en-GB" dirty="0" smtClean="0"/>
              <a:t> (Daniel </a:t>
            </a:r>
            <a:r>
              <a:rPr lang="en-GB" dirty="0" err="1" smtClean="0"/>
              <a:t>Blackshields</a:t>
            </a:r>
            <a:r>
              <a:rPr lang="en-GB" dirty="0" smtClean="0"/>
              <a:t> – Sherlock Holmes – doing some detective work on our teaching 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66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Interviews in the Studio Setting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Use video to conduct interviews with key figures in the field </a:t>
            </a:r>
          </a:p>
          <a:p>
            <a:r>
              <a:rPr lang="en-GB" dirty="0"/>
              <a:t>Advantage – keeps it contemporary and real – connected to the issues of the day </a:t>
            </a:r>
            <a:endParaRPr lang="en-GB" dirty="0" smtClean="0"/>
          </a:p>
          <a:p>
            <a:r>
              <a:rPr lang="en-GB" dirty="0" smtClean="0"/>
              <a:t>Provides a valuable archive and develops a Community of Practice </a:t>
            </a:r>
            <a:endParaRPr lang="en-GB" dirty="0"/>
          </a:p>
          <a:p>
            <a:r>
              <a:rPr lang="en-GB" dirty="0"/>
              <a:t>Challenge: getting it done on time to allow for editing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Good Teacher Series –made over the course of a year – Prof Grace Neville’s initiative :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youtu.be/qBIRPKuVngQ</a:t>
            </a:r>
            <a:endParaRPr lang="en-GB" dirty="0" smtClean="0"/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SoTL Series – in conversation with Prof John O’ Halloran re how he integrates research, teaching and learning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0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Audio Visual – Professional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Stephen Bean shot a series on the Knitting Map at the </a:t>
            </a:r>
            <a:r>
              <a:rPr lang="en-GB" sz="2800" dirty="0" err="1" smtClean="0"/>
              <a:t>Glucksman</a:t>
            </a:r>
            <a:endParaRPr lang="en-GB" sz="2800" dirty="0" smtClean="0"/>
          </a:p>
          <a:p>
            <a:r>
              <a:rPr lang="en-GB" sz="2800" dirty="0" smtClean="0"/>
              <a:t>Advantage – invaluable resource exploration of Entry Points to Learning </a:t>
            </a:r>
          </a:p>
          <a:p>
            <a:r>
              <a:rPr lang="en-GB" sz="2800" dirty="0" smtClean="0"/>
              <a:t>Challenge: setting up and timetabling to get a variety of voices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Participants – CIRTL Team </a:t>
            </a:r>
          </a:p>
          <a:p>
            <a:r>
              <a:rPr lang="en-GB" dirty="0"/>
              <a:t>The Project Muse overview: </a:t>
            </a:r>
            <a:r>
              <a:rPr lang="en-GB" u="sng" dirty="0">
                <a:hlinkClick r:id="rId2"/>
              </a:rPr>
              <a:t>https://youtu.be/urU8WWoce2I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 Foundational entry point: </a:t>
            </a:r>
            <a:r>
              <a:rPr lang="en-GB" u="sng" dirty="0">
                <a:hlinkClick r:id="rId3"/>
              </a:rPr>
              <a:t>https://youtu.be/JWNGFPltAZU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Aesthetic entry point: </a:t>
            </a:r>
            <a:r>
              <a:rPr lang="en-GB" u="sng" dirty="0">
                <a:hlinkClick r:id="rId4"/>
              </a:rPr>
              <a:t>https://youtu.be/udgaabV7mKU</a:t>
            </a:r>
            <a:r>
              <a:rPr lang="en-GB" dirty="0"/>
              <a:t> </a:t>
            </a:r>
          </a:p>
          <a:p>
            <a:r>
              <a:rPr lang="en-GB" dirty="0"/>
              <a:t>Back to the Foundational entry point: </a:t>
            </a:r>
            <a:r>
              <a:rPr lang="en-GB" u="sng" dirty="0">
                <a:hlinkClick r:id="rId5"/>
              </a:rPr>
              <a:t>https://youtu.be/H5CANNGEK_s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Experiential entry point: </a:t>
            </a:r>
            <a:r>
              <a:rPr lang="en-GB" u="sng" dirty="0">
                <a:hlinkClick r:id="rId6"/>
              </a:rPr>
              <a:t>https://youtu.be/LrHpVChceUg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Logical entry point 1: </a:t>
            </a:r>
            <a:r>
              <a:rPr lang="en-GB" u="sng" dirty="0">
                <a:hlinkClick r:id="rId7"/>
              </a:rPr>
              <a:t>https://youtu.be/mJstnQzspXs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Logical entry point 2: </a:t>
            </a:r>
            <a:r>
              <a:rPr lang="en-GB" u="sng" dirty="0">
                <a:hlinkClick r:id="rId8"/>
              </a:rPr>
              <a:t>https://youtu.be/p4tzDS11ky8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What are the implications of this experience for T&amp;L: </a:t>
            </a:r>
            <a:r>
              <a:rPr lang="en-GB" u="sng" dirty="0">
                <a:hlinkClick r:id="rId9"/>
              </a:rPr>
              <a:t>https://youtu.be/IZLt2hhSTko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67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</a:t>
            </a:r>
            <a:r>
              <a:rPr lang="en-GB" dirty="0"/>
              <a:t>P</a:t>
            </a:r>
            <a:r>
              <a:rPr lang="en-GB" dirty="0" smtClean="0"/>
              <a:t>hone recordings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Used iPhone to record spontaneous moments at the </a:t>
            </a:r>
            <a:r>
              <a:rPr lang="en-GB" dirty="0" err="1" smtClean="0"/>
              <a:t>Glucksman</a:t>
            </a:r>
            <a:r>
              <a:rPr lang="en-GB" dirty="0" smtClean="0"/>
              <a:t> or in class</a:t>
            </a:r>
          </a:p>
          <a:p>
            <a:r>
              <a:rPr lang="en-GB" dirty="0" smtClean="0"/>
              <a:t>Advantage: captured </a:t>
            </a:r>
            <a:r>
              <a:rPr lang="en-GB" dirty="0"/>
              <a:t>a key concept in </a:t>
            </a:r>
            <a:r>
              <a:rPr lang="en-GB" dirty="0" smtClean="0"/>
              <a:t>action; </a:t>
            </a:r>
          </a:p>
          <a:p>
            <a:r>
              <a:rPr lang="en-GB" dirty="0" smtClean="0"/>
              <a:t>captured reaction of the team to works of art; </a:t>
            </a:r>
          </a:p>
          <a:p>
            <a:r>
              <a:rPr lang="en-GB" dirty="0" smtClean="0"/>
              <a:t>modelling practice </a:t>
            </a:r>
          </a:p>
          <a:p>
            <a:r>
              <a:rPr lang="en-GB" dirty="0" smtClean="0"/>
              <a:t>Challenges: setting is noisy, capturing the moment – be in the moment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Knitting Map-</a:t>
            </a:r>
            <a:r>
              <a:rPr lang="en-GB" dirty="0" err="1" smtClean="0"/>
              <a:t>Glucksman</a:t>
            </a:r>
            <a:r>
              <a:rPr lang="en-GB" dirty="0" smtClean="0"/>
              <a:t> recordings: </a:t>
            </a:r>
            <a:r>
              <a:rPr lang="en-GB" u="sng" dirty="0">
                <a:hlinkClick r:id="rId2"/>
              </a:rPr>
              <a:t>https://goo.gl/photos/1VZZiag3nSw4KDLq6</a:t>
            </a:r>
            <a:r>
              <a:rPr lang="en-GB" dirty="0" smtClean="0"/>
              <a:t> </a:t>
            </a:r>
          </a:p>
          <a:p>
            <a:r>
              <a:rPr lang="en-GB" dirty="0" smtClean="0"/>
              <a:t>Video recordings of visiting scholars discussing artworks at exhibitions </a:t>
            </a:r>
          </a:p>
          <a:p>
            <a:r>
              <a:rPr lang="en-GB" dirty="0" smtClean="0"/>
              <a:t>Video recordings of sound bites from  presentations </a:t>
            </a:r>
          </a:p>
          <a:p>
            <a:r>
              <a:rPr lang="en-GB" dirty="0" smtClean="0"/>
              <a:t>Video capture of reflections on work in progress </a:t>
            </a:r>
          </a:p>
          <a:p>
            <a:r>
              <a:rPr lang="en-GB" dirty="0" smtClean="0"/>
              <a:t>Inviting participants to do likewise –the </a:t>
            </a:r>
            <a:r>
              <a:rPr lang="en-GB" dirty="0" err="1" smtClean="0"/>
              <a:t>selfie</a:t>
            </a:r>
            <a:r>
              <a:rPr lang="en-GB" dirty="0" smtClean="0"/>
              <a:t> video !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5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TED X Series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 have used Ted X talks from UCC archive </a:t>
            </a:r>
          </a:p>
          <a:p>
            <a:r>
              <a:rPr lang="en-GB" dirty="0" smtClean="0"/>
              <a:t>Advantage: models practice </a:t>
            </a:r>
          </a:p>
          <a:p>
            <a:r>
              <a:rPr lang="en-GB" dirty="0" smtClean="0"/>
              <a:t>Introduces staff to a huge range of resources and contemporary practice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Dr Tony Ryan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youtu.be/qBIRPKuVngQ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Dr Marian McCarthy</a:t>
            </a:r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youtu.be/xey0AQ7ASRI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1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Panopto</a:t>
            </a:r>
            <a:r>
              <a:rPr lang="en-GB" dirty="0" smtClean="0"/>
              <a:t> Recordings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Recording sessions before a live audience which include slides and comments </a:t>
            </a:r>
          </a:p>
          <a:p>
            <a:r>
              <a:rPr lang="en-GB" dirty="0" smtClean="0"/>
              <a:t>Advantage – We now have a great archive of talks and slides </a:t>
            </a:r>
          </a:p>
          <a:p>
            <a:r>
              <a:rPr lang="en-GB" dirty="0" smtClean="0"/>
              <a:t>Challenge – moving beyond the transmission model to engage participants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Dr Declan Kennedy – </a:t>
            </a:r>
            <a:r>
              <a:rPr lang="en-GB" dirty="0" err="1"/>
              <a:t>P</a:t>
            </a:r>
            <a:r>
              <a:rPr lang="en-GB" dirty="0" err="1" smtClean="0"/>
              <a:t>anopto</a:t>
            </a:r>
            <a:r>
              <a:rPr lang="en-GB" dirty="0" smtClean="0"/>
              <a:t> Series on the Bologna Process and Learning Outcomes </a:t>
            </a:r>
          </a:p>
          <a:p>
            <a:r>
              <a:rPr lang="en-GB" dirty="0" smtClean="0"/>
              <a:t>Prof Aine Hyland – An Overview of Higher Education; the Development of a T and L centre; Leadership and Change  </a:t>
            </a:r>
          </a:p>
          <a:p>
            <a:r>
              <a:rPr lang="en-GB" dirty="0" smtClean="0"/>
              <a:t>Dr Eleanor O’ Sullivan – recording of Mind Mapping session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mmccarthy@ucc.ie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68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</TotalTime>
  <Words>632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Video Production and Process </vt:lpstr>
      <vt:lpstr>PowerPoint Presentation</vt:lpstr>
      <vt:lpstr>The Dimensions of Disciplinary Understanding (PZ Harvard)</vt:lpstr>
      <vt:lpstr>Examples – Audio Visual Studio Recordings</vt:lpstr>
      <vt:lpstr>Interviews in the Studio Setting </vt:lpstr>
      <vt:lpstr>Audio Visual – Professional Recording</vt:lpstr>
      <vt:lpstr>iPhone recordings </vt:lpstr>
      <vt:lpstr>TED X Series </vt:lpstr>
      <vt:lpstr>Panopto Recordings </vt:lpstr>
      <vt:lpstr>Video clips /film</vt:lpstr>
    </vt:vector>
  </TitlesOfParts>
  <Company>University College Cork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Production and Process</dc:title>
  <dc:creator>McCarthy, Marian</dc:creator>
  <cp:lastModifiedBy>Corkery, Ilse</cp:lastModifiedBy>
  <cp:revision>20</cp:revision>
  <dcterms:created xsi:type="dcterms:W3CDTF">2016-02-22T09:23:39Z</dcterms:created>
  <dcterms:modified xsi:type="dcterms:W3CDTF">2016-02-26T14:49:30Z</dcterms:modified>
</cp:coreProperties>
</file>